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CA06656-F5F7-470E-8332-FF350130FE3B}">
  <a:tblStyle styleId="{1CA06656-F5F7-470E-8332-FF350130FE3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2b4b06f96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52b4b06f9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52b4b06f9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52b4b06f9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98acd5265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298acd5265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536e9578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536e9578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52b4b06f9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52b4b06f9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52b4b06f9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52b4b06f9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53b4d12ef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53b4d12ef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53a87f6246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53a87f6246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53b4d12ef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53b4d12ef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53b4d12ef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53b4d12ef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2b4b06f9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52b4b06f9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53b4d12ef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53b4d12ef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55159759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55159759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55159759a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55159759a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55159759a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55159759a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55159759a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55159759a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55159759a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55159759a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298acd5265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298acd5265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2b4b06f9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52b4b06f9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55159759a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55159759a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5159759af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55159759a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55159759a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55159759a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52b4b06f9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52b4b06f9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52b4b06f9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52b4b06f9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2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5903" y="-41673"/>
            <a:ext cx="9259200" cy="5341800"/>
          </a:xfrm>
          <a:prstGeom prst="rect">
            <a:avLst/>
          </a:prstGeom>
          <a:solidFill>
            <a:srgbClr val="182A5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highlight>
                <a:srgbClr val="003466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1142999" y="1172468"/>
            <a:ext cx="6858000" cy="13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4500"/>
              <a:buFont typeface="Arial"/>
              <a:buNone/>
              <a:defRPr b="1" sz="4500">
                <a:solidFill>
                  <a:srgbClr val="F8B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142999" y="2557760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628653" y="4210050"/>
            <a:ext cx="8515347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7127" y="4540568"/>
            <a:ext cx="5589743" cy="27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1099322" y="470900"/>
            <a:ext cx="34113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9" name="Google Shape;59;p11"/>
          <p:cNvSpPr txBox="1"/>
          <p:nvPr>
            <p:ph idx="2" type="body"/>
          </p:nvPr>
        </p:nvSpPr>
        <p:spPr>
          <a:xfrm>
            <a:off x="4724793" y="476615"/>
            <a:ext cx="3409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0" name="Google Shape;60;p11"/>
          <p:cNvSpPr/>
          <p:nvPr>
            <p:ph idx="3" type="pic"/>
          </p:nvPr>
        </p:nvSpPr>
        <p:spPr>
          <a:xfrm>
            <a:off x="1099322" y="1174863"/>
            <a:ext cx="3411300" cy="22659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1"/>
          <p:cNvSpPr/>
          <p:nvPr>
            <p:ph idx="4" type="pic"/>
          </p:nvPr>
        </p:nvSpPr>
        <p:spPr>
          <a:xfrm>
            <a:off x="4724792" y="1174863"/>
            <a:ext cx="3411300" cy="22659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1"/>
          <p:cNvSpPr/>
          <p:nvPr>
            <p:ph idx="5" type="pic"/>
          </p:nvPr>
        </p:nvSpPr>
        <p:spPr>
          <a:xfrm>
            <a:off x="1099322" y="3526940"/>
            <a:ext cx="1656000" cy="11205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1"/>
          <p:cNvSpPr/>
          <p:nvPr>
            <p:ph idx="6" type="pic"/>
          </p:nvPr>
        </p:nvSpPr>
        <p:spPr>
          <a:xfrm>
            <a:off x="2854593" y="3526940"/>
            <a:ext cx="1656000" cy="1120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/>
          <p:nvPr>
            <p:ph idx="7" type="pic"/>
          </p:nvPr>
        </p:nvSpPr>
        <p:spPr>
          <a:xfrm>
            <a:off x="4723329" y="3526940"/>
            <a:ext cx="1656000" cy="11205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1"/>
          <p:cNvSpPr/>
          <p:nvPr>
            <p:ph idx="8" type="pic"/>
          </p:nvPr>
        </p:nvSpPr>
        <p:spPr>
          <a:xfrm>
            <a:off x="6478601" y="3526940"/>
            <a:ext cx="1656000" cy="1120500"/>
          </a:xfrm>
          <a:prstGeom prst="rect">
            <a:avLst/>
          </a:prstGeom>
          <a:noFill/>
          <a:ln>
            <a:noFill/>
          </a:ln>
        </p:spPr>
      </p:sp>
      <p:pic>
        <p:nvPicPr>
          <p:cNvPr id="66" name="Google Shape;6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4648202" y="4848225"/>
            <a:ext cx="4495798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67" name="Google Shape;6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495798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" type="body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2100"/>
              <a:buChar char="•"/>
              <a:defRPr>
                <a:solidFill>
                  <a:srgbClr val="003466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A close up of a logo&#10;&#10;Description automatically generated"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8594"/>
            <a:ext cx="8515347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type="title"/>
          </p:nvPr>
        </p:nvSpPr>
        <p:spPr>
          <a:xfrm>
            <a:off x="628650" y="273844"/>
            <a:ext cx="7250700" cy="7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33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19" name="Google Shape;1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8594"/>
            <a:ext cx="8515347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33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628650" y="1369218"/>
            <a:ext cx="3886200" cy="3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2100"/>
              <a:buChar char="•"/>
              <a:defRPr>
                <a:solidFill>
                  <a:srgbClr val="003466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4629150" y="1369218"/>
            <a:ext cx="3886200" cy="3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2100"/>
              <a:buChar char="•"/>
              <a:defRPr>
                <a:solidFill>
                  <a:srgbClr val="003466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8" y="4848225"/>
            <a:ext cx="8515347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25" name="Google Shape;2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8594"/>
            <a:ext cx="8515347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33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5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34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" name="Google Shape;30;p6"/>
          <p:cNvSpPr/>
          <p:nvPr>
            <p:ph idx="2" type="pic"/>
          </p:nvPr>
        </p:nvSpPr>
        <p:spPr>
          <a:xfrm>
            <a:off x="3887391" y="740569"/>
            <a:ext cx="4629300" cy="3545700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629841" y="1543050"/>
            <a:ext cx="29493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4648202" y="4848225"/>
            <a:ext cx="4495798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3" name="Google Shape;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1" y="0"/>
            <a:ext cx="8515347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887391" y="740569"/>
            <a:ext cx="4629300" cy="3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629841" y="1543050"/>
            <a:ext cx="2949300" cy="29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pic>
        <p:nvPicPr>
          <p:cNvPr descr="A close up of a logo&#10;&#10;Description automatically generated"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4495798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459" y="4848225"/>
            <a:ext cx="8515347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623888" y="4128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623888" y="25725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D9E"/>
              </a:buClr>
              <a:buSzPts val="1800"/>
              <a:buNone/>
              <a:defRPr sz="1800">
                <a:solidFill>
                  <a:srgbClr val="888D9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500"/>
              <a:buNone/>
              <a:defRPr sz="1500">
                <a:solidFill>
                  <a:srgbClr val="888D9E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400"/>
              <a:buNone/>
              <a:defRPr sz="1400">
                <a:solidFill>
                  <a:srgbClr val="888D9E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200"/>
              <a:buNone/>
              <a:defRPr sz="1200">
                <a:solidFill>
                  <a:srgbClr val="888D9E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200"/>
              <a:buNone/>
              <a:defRPr sz="1200">
                <a:solidFill>
                  <a:srgbClr val="888D9E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200"/>
              <a:buNone/>
              <a:defRPr sz="1200">
                <a:solidFill>
                  <a:srgbClr val="888D9E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200"/>
              <a:buNone/>
              <a:defRPr sz="1200">
                <a:solidFill>
                  <a:srgbClr val="888D9E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200"/>
              <a:buNone/>
              <a:defRPr sz="1200">
                <a:solidFill>
                  <a:srgbClr val="888D9E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200"/>
              <a:buNone/>
              <a:defRPr sz="1200">
                <a:solidFill>
                  <a:srgbClr val="888D9E"/>
                </a:solidFill>
              </a:defRPr>
            </a:lvl9pPr>
          </a:lstStyle>
          <a:p/>
        </p:txBody>
      </p:sp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628653" y="4210050"/>
            <a:ext cx="8515347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44" name="Google Shape;4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7127" y="4540568"/>
            <a:ext cx="5589743" cy="27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46" name="Google Shape;4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8594"/>
            <a:ext cx="8515347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/>
          <p:nvPr>
            <p:ph type="title"/>
          </p:nvPr>
        </p:nvSpPr>
        <p:spPr>
          <a:xfrm>
            <a:off x="629841" y="1976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33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629841" y="11846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629841" y="1802606"/>
            <a:ext cx="3868200" cy="28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3" type="body"/>
          </p:nvPr>
        </p:nvSpPr>
        <p:spPr>
          <a:xfrm>
            <a:off x="4629150" y="11846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1" name="Google Shape;51;p9"/>
          <p:cNvSpPr txBox="1"/>
          <p:nvPr>
            <p:ph idx="4" type="body"/>
          </p:nvPr>
        </p:nvSpPr>
        <p:spPr>
          <a:xfrm>
            <a:off x="4629150" y="1802606"/>
            <a:ext cx="3887400" cy="28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53" name="Google Shape;5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8594"/>
            <a:ext cx="8515347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33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28653" y="4210050"/>
            <a:ext cx="8515347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56" name="Google Shape;5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7127" y="4540568"/>
            <a:ext cx="5589743" cy="27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3300"/>
              <a:buFont typeface="Arial"/>
              <a:buNone/>
              <a:defRPr b="1" i="0" sz="3300" u="none" cap="none" strike="noStrike">
                <a:solidFill>
                  <a:srgbClr val="F8B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29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34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ceias.nau.edu/capstone/projects/ME/2022/22Spr01_RobotRE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raspbery-pi.com/" TargetMode="External"/><Relationship Id="rId4" Type="http://schemas.openxmlformats.org/officeDocument/2006/relationships/hyperlink" Target="https://www.evsint.com/robotic-arm-mechanism/" TargetMode="External"/><Relationship Id="rId5" Type="http://schemas.openxmlformats.org/officeDocument/2006/relationships/hyperlink" Target="https://linuxhint.com/5-ways-connect-raspberry-pi-remotely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Ra8WpF3MCl9WuIH_IjBVHexEX7W2UPEP/view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type="ctrTitle"/>
          </p:nvPr>
        </p:nvSpPr>
        <p:spPr>
          <a:xfrm>
            <a:off x="1143000" y="1172477"/>
            <a:ext cx="6858000" cy="1740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VR Controlled Robot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(VRCR)</a:t>
            </a:r>
            <a:endParaRPr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1143000" y="2913228"/>
            <a:ext cx="6858000" cy="886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Team Members: Eric Hinds, Levi McAdams, Zijian Song, Samuel Torres, and Tyler Allen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Literature Review</a:t>
            </a:r>
            <a:endParaRPr/>
          </a:p>
        </p:txBody>
      </p:sp>
      <p:sp>
        <p:nvSpPr>
          <p:cNvPr id="151" name="Google Shape;151;p21"/>
          <p:cNvSpPr/>
          <p:nvPr>
            <p:ph idx="2" type="chart"/>
          </p:nvPr>
        </p:nvSpPr>
        <p:spPr>
          <a:xfrm>
            <a:off x="628660" y="1174802"/>
            <a:ext cx="7886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/>
              <a:t>[1] Mechanism design and motion ability analysis for wheel/track mobile ..., https://journals.sagepub.com/doi/full/10.1177/1687814016679763 (accessed Jun. 18, 2</a:t>
            </a:r>
            <a:r>
              <a:rPr lang="en" sz="1300"/>
              <a:t>023). A manual for analysis and design process for track based systems</a:t>
            </a:r>
            <a:endParaRPr sz="13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/>
              <a:t>[2] VR headset setup into Unity, https://www.youtube.com/watch?v=yxMzAw2Sg5w</a:t>
            </a:r>
            <a:br>
              <a:rPr lang="en" sz="1300"/>
            </a:br>
            <a:endParaRPr sz="13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/>
              <a:t>[3] Robot Utility Tank, </a:t>
            </a:r>
            <a:r>
              <a:rPr lang="en" sz="1300" u="sng">
                <a:solidFill>
                  <a:schemeClr val="hlink"/>
                </a:solidFill>
                <a:hlinkClick r:id="rId3"/>
              </a:rPr>
              <a:t>https://www.ceias.nau.edu/capstone/projects/ME/2022/22Spr01_RobotRE/</a:t>
            </a:r>
            <a:endParaRPr sz="13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/>
              <a:t>[4]“Free CAD Designs, Files &amp; 3D Models | The GrabCAD Community Library,” grabcad.com. https://grabcad.com/library/arduino-braccio-robotic-arm-1 (accessed Jun. 20, 2023).</a:t>
            </a:r>
            <a:endParaRPr sz="13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/>
              <a:t>[5] NAU, “VR controlled robot capstone (1).docx,” Canvas, Jun. 05, 2023.</a:t>
            </a:r>
            <a:endParaRPr sz="13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52" name="Google Shape;152;p21"/>
          <p:cNvSpPr txBox="1"/>
          <p:nvPr/>
        </p:nvSpPr>
        <p:spPr>
          <a:xfrm>
            <a:off x="6256100" y="4789500"/>
            <a:ext cx="2715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Samuel Torres 06/20/23 </a:t>
            </a:r>
            <a:r>
              <a:rPr lang="en" sz="1100"/>
              <a:t>VRCR 6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348100" y="273869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Customer Requirements</a:t>
            </a:r>
            <a:endParaRPr/>
          </a:p>
        </p:txBody>
      </p:sp>
      <p:sp>
        <p:nvSpPr>
          <p:cNvPr id="158" name="Google Shape;158;p22"/>
          <p:cNvSpPr/>
          <p:nvPr>
            <p:ph idx="2" type="chart"/>
          </p:nvPr>
        </p:nvSpPr>
        <p:spPr>
          <a:xfrm>
            <a:off x="628650" y="1278294"/>
            <a:ext cx="7886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Move in 3D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Large Workspace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Uniform Force capacity &gt;5-10 N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High mechanical stiffness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High durability and reproducible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High-resolution sensing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Low-latency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Fast update rate</a:t>
            </a:r>
            <a:endParaRPr sz="2400"/>
          </a:p>
        </p:txBody>
      </p:sp>
      <p:sp>
        <p:nvSpPr>
          <p:cNvPr id="159" name="Google Shape;159;p22"/>
          <p:cNvSpPr txBox="1"/>
          <p:nvPr/>
        </p:nvSpPr>
        <p:spPr>
          <a:xfrm>
            <a:off x="8198700" y="4743300"/>
            <a:ext cx="94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 txBox="1"/>
          <p:nvPr/>
        </p:nvSpPr>
        <p:spPr>
          <a:xfrm>
            <a:off x="6091950" y="4681100"/>
            <a:ext cx="2900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Zijian Song </a:t>
            </a:r>
            <a:r>
              <a:rPr lang="en" sz="1100"/>
              <a:t>06/20/23 VRCR 7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>
            <p:ph type="title"/>
          </p:nvPr>
        </p:nvSpPr>
        <p:spPr>
          <a:xfrm>
            <a:off x="145475" y="2894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Engineering Requirements</a:t>
            </a:r>
            <a:endParaRPr/>
          </a:p>
        </p:txBody>
      </p:sp>
      <p:sp>
        <p:nvSpPr>
          <p:cNvPr id="166" name="Google Shape;166;p23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67" name="Google Shape;167;p23"/>
          <p:cNvSpPr txBox="1"/>
          <p:nvPr/>
        </p:nvSpPr>
        <p:spPr>
          <a:xfrm>
            <a:off x="805275" y="1254925"/>
            <a:ext cx="2821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Robot Utility Tank (RUT)</a:t>
            </a:r>
            <a:endParaRPr b="1" sz="1600"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5625" y="1692175"/>
            <a:ext cx="1149565" cy="125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 txBox="1"/>
          <p:nvPr/>
        </p:nvSpPr>
        <p:spPr>
          <a:xfrm>
            <a:off x="3478350" y="1340838"/>
            <a:ext cx="4418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Turn radius within 2 m when full speed to apply for indoor operation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Turn speed over 35 deg/s below 70 deg/s to be flexible and </a:t>
            </a:r>
            <a:r>
              <a:rPr lang="en" sz="1800"/>
              <a:t>operable</a:t>
            </a:r>
            <a:r>
              <a:rPr lang="en" sz="1800"/>
              <a:t> </a:t>
            </a:r>
            <a:endParaRPr sz="1800"/>
          </a:p>
        </p:txBody>
      </p:sp>
      <p:sp>
        <p:nvSpPr>
          <p:cNvPr id="170" name="Google Shape;170;p23"/>
          <p:cNvSpPr txBox="1"/>
          <p:nvPr/>
        </p:nvSpPr>
        <p:spPr>
          <a:xfrm>
            <a:off x="805275" y="2987875"/>
            <a:ext cx="2587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Robotic Arm</a:t>
            </a:r>
            <a:endParaRPr b="1" sz="1600"/>
          </a:p>
        </p:txBody>
      </p:sp>
      <p:pic>
        <p:nvPicPr>
          <p:cNvPr id="171" name="Google Shape;17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275" y="3456013"/>
            <a:ext cx="1882350" cy="125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/>
          <p:nvPr/>
        </p:nvSpPr>
        <p:spPr>
          <a:xfrm>
            <a:off x="3478350" y="2950825"/>
            <a:ext cx="38811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466"/>
                </a:solidFill>
              </a:rPr>
              <a:t>At least 55 Mpa ultimate strength for material</a:t>
            </a:r>
            <a:endParaRPr sz="18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466"/>
                </a:solidFill>
              </a:rPr>
              <a:t>At least 10 Nm torque in each junction to hold and move an object around 1kg smoothly</a:t>
            </a:r>
            <a:endParaRPr sz="18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466"/>
                </a:solidFill>
              </a:rPr>
              <a:t>At least 0.5 m radius of workspace</a:t>
            </a:r>
            <a:endParaRPr sz="18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3"/>
          <p:cNvSpPr txBox="1"/>
          <p:nvPr/>
        </p:nvSpPr>
        <p:spPr>
          <a:xfrm>
            <a:off x="6274350" y="4681100"/>
            <a:ext cx="2511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Zijian Song 06/20/23 </a:t>
            </a:r>
            <a:r>
              <a:rPr lang="en" sz="1100"/>
              <a:t>VRCR 8</a:t>
            </a:r>
            <a:endParaRPr sz="11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Engineering Requirements</a:t>
            </a:r>
            <a:endParaRPr/>
          </a:p>
        </p:txBody>
      </p:sp>
      <p:sp>
        <p:nvSpPr>
          <p:cNvPr id="179" name="Google Shape;179;p24"/>
          <p:cNvSpPr txBox="1"/>
          <p:nvPr/>
        </p:nvSpPr>
        <p:spPr>
          <a:xfrm>
            <a:off x="628650" y="1223750"/>
            <a:ext cx="4340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Raspberry Pi</a:t>
            </a:r>
            <a:endParaRPr b="1" sz="1800"/>
          </a:p>
        </p:txBody>
      </p:sp>
      <p:pic>
        <p:nvPicPr>
          <p:cNvPr id="180" name="Google Shape;18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300" y="1685453"/>
            <a:ext cx="2237350" cy="144042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 txBox="1"/>
          <p:nvPr/>
        </p:nvSpPr>
        <p:spPr>
          <a:xfrm>
            <a:off x="3423750" y="1325050"/>
            <a:ext cx="4886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An integrated computer for all-in-one control system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Latency due to programming belows 20ms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Remote control through laptop/mobile hotspot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Latency need to be under 20ms</a:t>
            </a:r>
            <a:endParaRPr sz="1800"/>
          </a:p>
        </p:txBody>
      </p:sp>
      <p:sp>
        <p:nvSpPr>
          <p:cNvPr id="182" name="Google Shape;182;p24"/>
          <p:cNvSpPr txBox="1"/>
          <p:nvPr/>
        </p:nvSpPr>
        <p:spPr>
          <a:xfrm>
            <a:off x="664300" y="3125875"/>
            <a:ext cx="3187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Panoramic</a:t>
            </a:r>
            <a:r>
              <a:rPr b="1" lang="en" sz="1800"/>
              <a:t> View Camera</a:t>
            </a:r>
            <a:endParaRPr b="1" sz="1800"/>
          </a:p>
        </p:txBody>
      </p:sp>
      <p:pic>
        <p:nvPicPr>
          <p:cNvPr id="183" name="Google Shape;18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5750" y="3587575"/>
            <a:ext cx="1498624" cy="123737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 txBox="1"/>
          <p:nvPr/>
        </p:nvSpPr>
        <p:spPr>
          <a:xfrm>
            <a:off x="3423750" y="3647050"/>
            <a:ext cx="3951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3D camera or 2D camera set</a:t>
            </a:r>
            <a:endParaRPr sz="1700"/>
          </a:p>
        </p:txBody>
      </p:sp>
      <p:sp>
        <p:nvSpPr>
          <p:cNvPr id="185" name="Google Shape;185;p24"/>
          <p:cNvSpPr txBox="1"/>
          <p:nvPr/>
        </p:nvSpPr>
        <p:spPr>
          <a:xfrm>
            <a:off x="6274350" y="4681100"/>
            <a:ext cx="2511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Zijian Song 06/20/23 </a:t>
            </a:r>
            <a:r>
              <a:rPr lang="en" sz="1100"/>
              <a:t>VRCR 9</a:t>
            </a:r>
            <a:endParaRPr sz="11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/>
          <p:nvPr>
            <p:ph type="title"/>
          </p:nvPr>
        </p:nvSpPr>
        <p:spPr>
          <a:xfrm>
            <a:off x="410450" y="297219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QFD</a:t>
            </a:r>
            <a:r>
              <a:rPr lang="en"/>
              <a:t> </a:t>
            </a:r>
            <a:endParaRPr/>
          </a:p>
        </p:txBody>
      </p:sp>
      <p:sp>
        <p:nvSpPr>
          <p:cNvPr id="191" name="Google Shape;191;p25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450" y="1197938"/>
            <a:ext cx="3706175" cy="372867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5"/>
          <p:cNvSpPr txBox="1"/>
          <p:nvPr/>
        </p:nvSpPr>
        <p:spPr>
          <a:xfrm>
            <a:off x="4436850" y="1387400"/>
            <a:ext cx="4078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Important to have low latency, high program speed, and a large workspace</a:t>
            </a:r>
            <a:endParaRPr sz="2000"/>
          </a:p>
        </p:txBody>
      </p:sp>
      <p:sp>
        <p:nvSpPr>
          <p:cNvPr id="194" name="Google Shape;194;p25"/>
          <p:cNvSpPr txBox="1"/>
          <p:nvPr/>
        </p:nvSpPr>
        <p:spPr>
          <a:xfrm>
            <a:off x="4436850" y="2571750"/>
            <a:ext cx="372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Mobility affects the difficulty of using</a:t>
            </a:r>
            <a:endParaRPr sz="2000"/>
          </a:p>
        </p:txBody>
      </p:sp>
      <p:sp>
        <p:nvSpPr>
          <p:cNvPr id="195" name="Google Shape;195;p25"/>
          <p:cNvSpPr txBox="1"/>
          <p:nvPr/>
        </p:nvSpPr>
        <p:spPr>
          <a:xfrm>
            <a:off x="4443750" y="3448300"/>
            <a:ext cx="3706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Mechanical torque affects the weight of object allowed directly</a:t>
            </a:r>
            <a:endParaRPr sz="2000"/>
          </a:p>
        </p:txBody>
      </p:sp>
      <p:sp>
        <p:nvSpPr>
          <p:cNvPr id="196" name="Google Shape;196;p25"/>
          <p:cNvSpPr txBox="1"/>
          <p:nvPr/>
        </p:nvSpPr>
        <p:spPr>
          <a:xfrm>
            <a:off x="6274350" y="4681100"/>
            <a:ext cx="2511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Zijian Song 06/20/23 </a:t>
            </a:r>
            <a:r>
              <a:rPr lang="en" sz="1100"/>
              <a:t>VRCR 10</a:t>
            </a:r>
            <a:endParaRPr sz="11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</a:t>
            </a:r>
            <a:endParaRPr/>
          </a:p>
        </p:txBody>
      </p:sp>
      <p:graphicFrame>
        <p:nvGraphicFramePr>
          <p:cNvPr id="202" name="Google Shape;202;p26"/>
          <p:cNvGraphicFramePr/>
          <p:nvPr/>
        </p:nvGraphicFramePr>
        <p:xfrm>
          <a:off x="243600" y="129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{1CA06656-F5F7-470E-8332-FF350130FE3B}</a:tableStyleId>
              </a:tblPr>
              <a:tblGrid>
                <a:gridCol w="2485775"/>
                <a:gridCol w="626325"/>
                <a:gridCol w="626325"/>
                <a:gridCol w="626325"/>
                <a:gridCol w="626325"/>
                <a:gridCol w="626325"/>
                <a:gridCol w="626325"/>
                <a:gridCol w="626325"/>
                <a:gridCol w="626325"/>
                <a:gridCol w="626325"/>
                <a:gridCol w="626325"/>
              </a:tblGrid>
              <a:tr h="20002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VR Robot Arm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July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August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000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Week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Week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Week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Week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Week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Week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Week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Week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Week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Week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Task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 VR</a:t>
                      </a:r>
                      <a:endParaRPr i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Improve RUT</a:t>
                      </a:r>
                      <a:endParaRPr i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 arm</a:t>
                      </a:r>
                      <a:endParaRPr i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Buy/build arm</a:t>
                      </a:r>
                      <a:endParaRPr i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Buy VR headset</a:t>
                      </a:r>
                      <a:endParaRPr i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Buy cameras</a:t>
                      </a:r>
                      <a:endParaRPr i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Attach arm to RUT</a:t>
                      </a:r>
                      <a:endParaRPr i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Assemble all parts</a:t>
                      </a:r>
                      <a:endParaRPr i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</a:t>
                      </a:r>
                      <a:endParaRPr i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95959"/>
                    </a:solidFill>
                  </a:tcPr>
                </a:tc>
              </a:tr>
            </a:tbl>
          </a:graphicData>
        </a:graphic>
      </p:graphicFrame>
      <p:sp>
        <p:nvSpPr>
          <p:cNvPr id="203" name="Google Shape;203;p26"/>
          <p:cNvSpPr txBox="1"/>
          <p:nvPr/>
        </p:nvSpPr>
        <p:spPr>
          <a:xfrm>
            <a:off x="6256100" y="4789500"/>
            <a:ext cx="2715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Samuel Torres 06/20/23 </a:t>
            </a:r>
            <a:r>
              <a:rPr lang="en" sz="1100"/>
              <a:t>VRCR 11</a:t>
            </a:r>
            <a:endParaRPr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Starting BOM</a:t>
            </a:r>
            <a:endParaRPr/>
          </a:p>
        </p:txBody>
      </p:sp>
      <p:sp>
        <p:nvSpPr>
          <p:cNvPr id="209" name="Google Shape;209;p27"/>
          <p:cNvSpPr txBox="1"/>
          <p:nvPr/>
        </p:nvSpPr>
        <p:spPr>
          <a:xfrm>
            <a:off x="6693850" y="4679175"/>
            <a:ext cx="2204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Eric Hinds </a:t>
            </a:r>
            <a:r>
              <a:rPr lang="en" sz="1100"/>
              <a:t>06/20/23 VRCR 12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graphicFrame>
        <p:nvGraphicFramePr>
          <p:cNvPr id="210" name="Google Shape;210;p27"/>
          <p:cNvGraphicFramePr/>
          <p:nvPr/>
        </p:nvGraphicFramePr>
        <p:xfrm>
          <a:off x="708188" y="1535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{1CA06656-F5F7-470E-8332-FF350130FE3B}</a:tableStyleId>
              </a:tblPr>
              <a:tblGrid>
                <a:gridCol w="463600"/>
                <a:gridCol w="608525"/>
                <a:gridCol w="972175"/>
                <a:gridCol w="3287575"/>
                <a:gridCol w="400750"/>
                <a:gridCol w="411650"/>
                <a:gridCol w="557575"/>
                <a:gridCol w="706550"/>
              </a:tblGrid>
              <a:tr h="344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BOM Level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P/N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Part Name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Description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Quantity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UOM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Price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Exporter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638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19050" marB="19050" marR="28575" marL="2857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T05000</a:t>
                      </a:r>
                      <a:endParaRPr sz="1000"/>
                    </a:p>
                  </a:txBody>
                  <a:tcPr marT="19050" marB="19050" marR="28575" marL="2857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Tinkerkit Braccio Robot</a:t>
                      </a:r>
                      <a:endParaRPr sz="1000"/>
                    </a:p>
                  </a:txBody>
                  <a:tcPr marT="19050" marB="19050" marR="28575" marL="2857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 fully operational robotic arm, of which the team has had practice using thanks to generous loaners from the school.</a:t>
                      </a:r>
                      <a:endParaRPr sz="1000"/>
                    </a:p>
                  </a:txBody>
                  <a:tcPr marT="19050" marB="19050" marR="28575" marL="2857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19050" marB="19050" marR="28575" marL="2857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Each</a:t>
                      </a:r>
                      <a:endParaRPr sz="1000"/>
                    </a:p>
                  </a:txBody>
                  <a:tcPr marT="19050" marB="19050" marR="28575" marL="2857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$100.99</a:t>
                      </a:r>
                      <a:endParaRPr sz="1000"/>
                    </a:p>
                  </a:txBody>
                  <a:tcPr marT="19050" marB="19050" marR="28575" marL="2857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Arrow</a:t>
                      </a:r>
                      <a:endParaRPr sz="1000"/>
                    </a:p>
                  </a:txBody>
                  <a:tcPr marT="19050" marB="19050" marR="28575" marL="2857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638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899-00182-02</a:t>
                      </a:r>
                      <a:endParaRPr sz="1000"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Oculus Quest 2</a:t>
                      </a:r>
                      <a:endParaRPr sz="1000"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Fully immersive VR headset and controllers. Built for ease of use, and wifi connection friendly.</a:t>
                      </a:r>
                      <a:endParaRPr sz="1000"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Each</a:t>
                      </a:r>
                      <a:endParaRPr sz="1000"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$299.99</a:t>
                      </a:r>
                      <a:endParaRPr sz="1000"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Walmart / Target</a:t>
                      </a:r>
                      <a:endParaRPr sz="1000"/>
                    </a:p>
                  </a:txBody>
                  <a:tcPr marT="19050" marB="19050" marR="28575" marL="28575" anchor="ctr"/>
                </a:tc>
              </a:tr>
              <a:tr h="638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OS30A</a:t>
                      </a:r>
                      <a:endParaRPr sz="1000"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YDLIDAR 3D Depth Camera</a:t>
                      </a:r>
                      <a:endParaRPr sz="1000"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3D camera used to </a:t>
                      </a:r>
                      <a:r>
                        <a:rPr lang="en" sz="1000"/>
                        <a:t>implement</a:t>
                      </a:r>
                      <a:r>
                        <a:rPr lang="en" sz="1000"/>
                        <a:t> 3D tracking into the Unity game (for VR integration).</a:t>
                      </a:r>
                      <a:endParaRPr sz="1000"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Each</a:t>
                      </a:r>
                      <a:endParaRPr sz="1000"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$139.00</a:t>
                      </a:r>
                      <a:endParaRPr sz="1000"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YDLIDAR</a:t>
                      </a:r>
                      <a:endParaRPr sz="1000"/>
                    </a:p>
                  </a:txBody>
                  <a:tcPr marT="19050" marB="19050" marR="28575" marL="28575" anchor="ctr"/>
                </a:tc>
              </a:tr>
              <a:tr h="683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</a:t>
                      </a:r>
                      <a:endParaRPr sz="1000"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SC15184</a:t>
                      </a:r>
                      <a:endParaRPr sz="1000"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Raspberry Pi 4</a:t>
                      </a:r>
                      <a:endParaRPr sz="1000"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Small, single board computer designed as a means to connect everything in the project together.</a:t>
                      </a:r>
                      <a:endParaRPr sz="1000"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Each</a:t>
                      </a:r>
                      <a:endParaRPr sz="1000"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$69.90</a:t>
                      </a:r>
                      <a:endParaRPr sz="1000"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Amazon</a:t>
                      </a:r>
                      <a:endParaRPr sz="1000"/>
                    </a:p>
                  </a:txBody>
                  <a:tcPr marT="19050" marB="19050" marR="28575" marL="285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sp>
        <p:nvSpPr>
          <p:cNvPr id="216" name="Google Shape;216;p28"/>
          <p:cNvSpPr txBox="1"/>
          <p:nvPr/>
        </p:nvSpPr>
        <p:spPr>
          <a:xfrm>
            <a:off x="6256100" y="4789500"/>
            <a:ext cx="2715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Samuel Torres 06/20/23 </a:t>
            </a:r>
            <a:r>
              <a:rPr lang="en" sz="1100"/>
              <a:t>VRCR 13</a:t>
            </a:r>
            <a:endParaRPr sz="1100"/>
          </a:p>
        </p:txBody>
      </p:sp>
      <p:graphicFrame>
        <p:nvGraphicFramePr>
          <p:cNvPr id="217" name="Google Shape;217;p28"/>
          <p:cNvGraphicFramePr/>
          <p:nvPr/>
        </p:nvGraphicFramePr>
        <p:xfrm>
          <a:off x="3138350" y="188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{1CA06656-F5F7-470E-8332-FF350130FE3B}</a:tableStyleId>
              </a:tblPr>
              <a:tblGrid>
                <a:gridCol w="1537050"/>
                <a:gridCol w="1786300"/>
                <a:gridCol w="1703200"/>
                <a:gridCol w="553875"/>
              </a:tblGrid>
              <a:tr h="74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 Budget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Expenses</a:t>
                      </a: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 Date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Future </a:t>
                      </a: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Expenses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A9DB"/>
                    </a:solidFill>
                  </a:tcPr>
                </a:tc>
              </a:tr>
              <a:tr h="8219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2000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610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500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890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A9DB"/>
                    </a:solidFill>
                  </a:tcPr>
                </a:tc>
              </a:tr>
            </a:tbl>
          </a:graphicData>
        </a:graphic>
      </p:graphicFrame>
      <p:sp>
        <p:nvSpPr>
          <p:cNvPr id="218" name="Google Shape;218;p28"/>
          <p:cNvSpPr txBox="1"/>
          <p:nvPr/>
        </p:nvSpPr>
        <p:spPr>
          <a:xfrm>
            <a:off x="98750" y="2156100"/>
            <a:ext cx="259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8"/>
          <p:cNvSpPr txBox="1"/>
          <p:nvPr/>
        </p:nvSpPr>
        <p:spPr>
          <a:xfrm>
            <a:off x="1890750" y="3976150"/>
            <a:ext cx="5362500" cy="7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1300"/>
              <a:buAutoNum type="arabicPeriod"/>
            </a:pPr>
            <a:r>
              <a:rPr lang="en" sz="1300">
                <a:solidFill>
                  <a:srgbClr val="003466"/>
                </a:solidFill>
              </a:rPr>
              <a:t>[5]  “Gore | Improving lives through advanced materials,” Gore.com, 2015. https://www.gore.com/</a:t>
            </a:r>
            <a:endParaRPr sz="1300">
              <a:solidFill>
                <a:srgbClr val="0034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/>
          <p:nvPr>
            <p:ph type="ctrTitle"/>
          </p:nvPr>
        </p:nvSpPr>
        <p:spPr>
          <a:xfrm>
            <a:off x="1104025" y="1188077"/>
            <a:ext cx="6858000" cy="1740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225" name="Google Shape;225;p29"/>
          <p:cNvSpPr txBox="1"/>
          <p:nvPr/>
        </p:nvSpPr>
        <p:spPr>
          <a:xfrm>
            <a:off x="7970600" y="4815200"/>
            <a:ext cx="75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/>
          <p:nvPr>
            <p:ph type="title"/>
          </p:nvPr>
        </p:nvSpPr>
        <p:spPr>
          <a:xfrm>
            <a:off x="316925" y="258269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31" name="Google Shape;231;p30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[1] Raspberry Pi,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https://raspbery-pi.com/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[2] Robotic Arm Mechanism,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https://www.evsint.com/robotic-arm-mechanism/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[3] Easy Ways to Connect Raspberry Pi Remotely,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https://linuxhint.com/5-ways-connect-raspberry-pi-remotely/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[4]  “Gore | Improving lives through advanced materials,” Gore.com, 2015. https://www.gore.com/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0"/>
          <p:cNvSpPr txBox="1"/>
          <p:nvPr/>
        </p:nvSpPr>
        <p:spPr>
          <a:xfrm>
            <a:off x="7970600" y="4815200"/>
            <a:ext cx="75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Description</a:t>
            </a:r>
            <a:endParaRPr/>
          </a:p>
        </p:txBody>
      </p:sp>
      <p:sp>
        <p:nvSpPr>
          <p:cNvPr id="79" name="Google Shape;79;p13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Designing a robotic arm that is attached to a </a:t>
            </a:r>
            <a:r>
              <a:rPr lang="en"/>
              <a:t>vehicular</a:t>
            </a:r>
            <a:r>
              <a:rPr lang="en"/>
              <a:t> base that is controlled in VR. 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The robotic arm would be able to perform tasks depending on the situation.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Be able to use the robot in locations that need human eyes to complete but not suitable for humans to be in.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Able to complete tasks with precision and accuracy</a:t>
            </a:r>
            <a:endParaRPr/>
          </a:p>
        </p:txBody>
      </p:sp>
      <p:sp>
        <p:nvSpPr>
          <p:cNvPr id="80" name="Google Shape;80;p13"/>
          <p:cNvSpPr txBox="1"/>
          <p:nvPr/>
        </p:nvSpPr>
        <p:spPr>
          <a:xfrm>
            <a:off x="6666475" y="4743300"/>
            <a:ext cx="2477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Tyler Allen </a:t>
            </a:r>
            <a:r>
              <a:rPr lang="en" sz="1100"/>
              <a:t>06/20/23 VRCR 1</a:t>
            </a:r>
            <a:endParaRPr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/>
          <p:nvPr>
            <p:ph type="ctrTitle"/>
          </p:nvPr>
        </p:nvSpPr>
        <p:spPr>
          <a:xfrm>
            <a:off x="1104025" y="1188077"/>
            <a:ext cx="6858000" cy="1740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238" name="Google Shape;238;p31"/>
          <p:cNvSpPr txBox="1"/>
          <p:nvPr/>
        </p:nvSpPr>
        <p:spPr>
          <a:xfrm>
            <a:off x="7970600" y="4815200"/>
            <a:ext cx="75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Questions 1</a:t>
            </a:r>
            <a:endParaRPr/>
          </a:p>
        </p:txBody>
      </p:sp>
      <p:sp>
        <p:nvSpPr>
          <p:cNvPr id="244" name="Google Shape;244;p32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Questions 2</a:t>
            </a:r>
            <a:endParaRPr/>
          </a:p>
        </p:txBody>
      </p:sp>
      <p:sp>
        <p:nvSpPr>
          <p:cNvPr id="250" name="Google Shape;250;p33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Questions 3</a:t>
            </a:r>
            <a:endParaRPr/>
          </a:p>
        </p:txBody>
      </p:sp>
      <p:sp>
        <p:nvSpPr>
          <p:cNvPr id="256" name="Google Shape;256;p34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Questions 4</a:t>
            </a:r>
            <a:endParaRPr/>
          </a:p>
        </p:txBody>
      </p:sp>
      <p:sp>
        <p:nvSpPr>
          <p:cNvPr id="262" name="Google Shape;262;p35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Questions 5</a:t>
            </a:r>
            <a:endParaRPr/>
          </a:p>
        </p:txBody>
      </p:sp>
      <p:sp>
        <p:nvSpPr>
          <p:cNvPr id="268" name="Google Shape;268;p36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Clients</a:t>
            </a:r>
            <a:endParaRPr/>
          </a:p>
        </p:txBody>
      </p:sp>
      <p:sp>
        <p:nvSpPr>
          <p:cNvPr id="86" name="Google Shape;86;p14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The </a:t>
            </a:r>
            <a:r>
              <a:rPr lang="en"/>
              <a:t>clients</a:t>
            </a:r>
            <a:r>
              <a:rPr lang="en"/>
              <a:t> for this project are Dr. Armin Eilaghi and Dr. Reza Razavian whom are both professors in the mechanical engineering department at NAU as well as CEIAS.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The funding for this project is supplied by CEIAS.</a:t>
            </a:r>
            <a:endParaRPr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(figures 1, 2 ,3)</a:t>
            </a:r>
            <a:endParaRPr/>
          </a:p>
        </p:txBody>
      </p:sp>
      <p:pic>
        <p:nvPicPr>
          <p:cNvPr id="87" name="Google Shape;8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7175" y="2866725"/>
            <a:ext cx="1639827" cy="190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748" y="2866723"/>
            <a:ext cx="1264800" cy="19013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/>
          <p:nvPr/>
        </p:nvSpPr>
        <p:spPr>
          <a:xfrm>
            <a:off x="930850" y="4704800"/>
            <a:ext cx="1134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Dr. Armin Eilaghi</a:t>
            </a:r>
            <a:endParaRPr sz="600"/>
          </a:p>
        </p:txBody>
      </p:sp>
      <p:pic>
        <p:nvPicPr>
          <p:cNvPr id="90" name="Google Shape;9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6600" y="2866725"/>
            <a:ext cx="1304519" cy="19013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3689650" y="4704800"/>
            <a:ext cx="998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Dr. Reza Razavian</a:t>
            </a:r>
            <a:endParaRPr sz="600"/>
          </a:p>
        </p:txBody>
      </p:sp>
      <p:sp>
        <p:nvSpPr>
          <p:cNvPr id="92" name="Google Shape;92;p14"/>
          <p:cNvSpPr txBox="1"/>
          <p:nvPr/>
        </p:nvSpPr>
        <p:spPr>
          <a:xfrm>
            <a:off x="8289800" y="4768100"/>
            <a:ext cx="75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98" name="Google Shape;98;p15"/>
          <p:cNvSpPr/>
          <p:nvPr>
            <p:ph idx="2" type="chart"/>
          </p:nvPr>
        </p:nvSpPr>
        <p:spPr>
          <a:xfrm>
            <a:off x="288025" y="1675025"/>
            <a:ext cx="32763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“State of the Art”</a:t>
            </a:r>
            <a:endParaRPr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VR Robot Control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“Displaced Reality”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Human machine interface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6869150" y="4798400"/>
            <a:ext cx="2796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Levi McAdams </a:t>
            </a:r>
            <a:r>
              <a:rPr lang="en" sz="1100"/>
              <a:t>06/20/23 VRCR 3</a:t>
            </a:r>
            <a:endParaRPr sz="1100"/>
          </a:p>
        </p:txBody>
      </p:sp>
      <p:sp>
        <p:nvSpPr>
          <p:cNvPr id="100" name="Google Shape;100;p15"/>
          <p:cNvSpPr txBox="1"/>
          <p:nvPr/>
        </p:nvSpPr>
        <p:spPr>
          <a:xfrm>
            <a:off x="189675" y="4775300"/>
            <a:ext cx="30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8125" y="1113500"/>
            <a:ext cx="3045924" cy="152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2725" y="2927200"/>
            <a:ext cx="1996726" cy="2032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4050" y="1675037"/>
            <a:ext cx="2912868" cy="264716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3111075" y="2571750"/>
            <a:ext cx="4163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Figure 4 “VR Headset” https://www.nytimes.com/wirecutter/reviews/best-standalone-vr-headset/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05" name="Google Shape;105;p15"/>
          <p:cNvSpPr txBox="1"/>
          <p:nvPr/>
        </p:nvSpPr>
        <p:spPr>
          <a:xfrm>
            <a:off x="227075" y="3485775"/>
            <a:ext cx="354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3213025" y="4761400"/>
            <a:ext cx="3656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Figure 5 “RUT” https://www.ceias.nau.edu/capstone/projects/ME/2022/22Spr01_RobotRE/</a:t>
            </a:r>
            <a:endParaRPr sz="800"/>
          </a:p>
        </p:txBody>
      </p:sp>
      <p:sp>
        <p:nvSpPr>
          <p:cNvPr id="107" name="Google Shape;107;p15"/>
          <p:cNvSpPr txBox="1"/>
          <p:nvPr/>
        </p:nvSpPr>
        <p:spPr>
          <a:xfrm>
            <a:off x="6517850" y="3666575"/>
            <a:ext cx="264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Figure 6 “Arm” https://store-usa.arduino.cc/products/tinkerkit-braccio-robot</a:t>
            </a:r>
            <a:endParaRPr sz="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Benchmarking</a:t>
            </a:r>
            <a:endParaRPr/>
          </a:p>
        </p:txBody>
      </p:sp>
      <p:sp>
        <p:nvSpPr>
          <p:cNvPr id="113" name="Google Shape;113;p16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Turn Test</a:t>
            </a:r>
            <a:endParaRPr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Concrete/Wood/Carpet (any high friction surface)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Failed all test attempts to turn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Grass/Dirt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Passed - 27.21 seconds for a 180 degree turn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6938800" y="4789500"/>
            <a:ext cx="2318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Levi McAdams 06/20/23 VRCR 3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Benchmarking</a:t>
            </a:r>
            <a:endParaRPr/>
          </a:p>
        </p:txBody>
      </p:sp>
      <p:sp>
        <p:nvSpPr>
          <p:cNvPr id="120" name="Google Shape;120;p17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Progress</a:t>
            </a:r>
            <a:endParaRPr/>
          </a:p>
        </p:txBody>
      </p:sp>
      <p:sp>
        <p:nvSpPr>
          <p:cNvPr id="126" name="Google Shape;126;p18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Current Progress: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Connection between VR Headset and Unity established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Key components obtained and project development process laid out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RUT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Existing Products</a:t>
            </a:r>
            <a:endParaRPr/>
          </a:p>
        </p:txBody>
      </p:sp>
      <p:sp>
        <p:nvSpPr>
          <p:cNvPr id="132" name="Google Shape;132;p19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Examples of similar products in use today:</a:t>
            </a:r>
            <a:endParaRPr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Military drones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Various hobby style creations published on social media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FPV Drones</a:t>
            </a:r>
            <a:endParaRPr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50" y="3040375"/>
            <a:ext cx="3027424" cy="170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6575" y="3040375"/>
            <a:ext cx="2688625" cy="16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2300" y="3040383"/>
            <a:ext cx="3027424" cy="158940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8387100" y="4743300"/>
            <a:ext cx="75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37" name="Google Shape;137;p19"/>
          <p:cNvSpPr txBox="1"/>
          <p:nvPr/>
        </p:nvSpPr>
        <p:spPr>
          <a:xfrm>
            <a:off x="36125" y="4905100"/>
            <a:ext cx="2073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Levi McAdams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VR Integration</a:t>
            </a:r>
            <a:endParaRPr/>
          </a:p>
        </p:txBody>
      </p:sp>
      <p:sp>
        <p:nvSpPr>
          <p:cNvPr id="143" name="Google Shape;143;p20"/>
          <p:cNvSpPr/>
          <p:nvPr>
            <p:ph idx="2" type="chart"/>
          </p:nvPr>
        </p:nvSpPr>
        <p:spPr>
          <a:xfrm>
            <a:off x="628650" y="1703288"/>
            <a:ext cx="4704000" cy="271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Integration to Unity is a success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Unity is a cross platform game development engine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Using source [2] I was able to link the Meta Quest 2 headset with Unity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The software had VR </a:t>
            </a:r>
            <a:r>
              <a:rPr lang="en"/>
              <a:t>compatibility, making it super easy to accommodate the very specific controls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0"/>
          <p:cNvSpPr txBox="1"/>
          <p:nvPr/>
        </p:nvSpPr>
        <p:spPr>
          <a:xfrm>
            <a:off x="6693850" y="4743300"/>
            <a:ext cx="2450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Eric Hinds </a:t>
            </a:r>
            <a:r>
              <a:rPr lang="en" sz="1100"/>
              <a:t>06/20/23 VRCR 5</a:t>
            </a:r>
            <a:endParaRPr sz="1100"/>
          </a:p>
        </p:txBody>
      </p:sp>
      <p:pic>
        <p:nvPicPr>
          <p:cNvPr id="145" name="Google Shape;145;p20" title="2023-06-17 01-35-38.mk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2650" y="1868813"/>
            <a:ext cx="3182575" cy="238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3366"/>
      </a:dk1>
      <a:lt1>
        <a:srgbClr val="FFFFFF"/>
      </a:lt1>
      <a:dk2>
        <a:srgbClr val="B1541D"/>
      </a:dk2>
      <a:lt2>
        <a:srgbClr val="C3B8B2"/>
      </a:lt2>
      <a:accent1>
        <a:srgbClr val="F47722"/>
      </a:accent1>
      <a:accent2>
        <a:srgbClr val="FBB040"/>
      </a:accent2>
      <a:accent3>
        <a:srgbClr val="0066B3"/>
      </a:accent3>
      <a:accent4>
        <a:srgbClr val="009DDC"/>
      </a:accent4>
      <a:accent5>
        <a:srgbClr val="00ACA5"/>
      </a:accent5>
      <a:accent6>
        <a:srgbClr val="FFD200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